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7" r:id="rId5"/>
    <p:sldId id="268" r:id="rId6"/>
    <p:sldId id="260" r:id="rId7"/>
    <p:sldId id="273" r:id="rId8"/>
    <p:sldId id="261" r:id="rId9"/>
    <p:sldId id="262" r:id="rId10"/>
    <p:sldId id="263" r:id="rId11"/>
    <p:sldId id="265" r:id="rId12"/>
    <p:sldId id="264" r:id="rId13"/>
    <p:sldId id="272" r:id="rId14"/>
    <p:sldId id="269" r:id="rId15"/>
    <p:sldId id="258" r:id="rId16"/>
    <p:sldId id="259" r:id="rId17"/>
    <p:sldId id="271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72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DC91-7C1A-46E0-9ACD-E6189EE53996}" type="datetimeFigureOut">
              <a:rPr lang="de-DE" smtClean="0"/>
              <a:t>19.08.2022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AF8B-34FC-49A0-8403-DF79036F4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107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DC91-7C1A-46E0-9ACD-E6189EE53996}" type="datetimeFigureOut">
              <a:rPr lang="de-DE" smtClean="0"/>
              <a:t>19.08.2022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AF8B-34FC-49A0-8403-DF79036F4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3184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DC91-7C1A-46E0-9ACD-E6189EE53996}" type="datetimeFigureOut">
              <a:rPr lang="de-DE" smtClean="0"/>
              <a:t>19.08.2022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AF8B-34FC-49A0-8403-DF79036F4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5939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DC91-7C1A-46E0-9ACD-E6189EE53996}" type="datetimeFigureOut">
              <a:rPr lang="de-DE" smtClean="0"/>
              <a:t>19.08.2022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AF8B-34FC-49A0-8403-DF79036F4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4144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DC91-7C1A-46E0-9ACD-E6189EE53996}" type="datetimeFigureOut">
              <a:rPr lang="de-DE" smtClean="0"/>
              <a:t>19.08.2022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AF8B-34FC-49A0-8403-DF79036F4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3371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DC91-7C1A-46E0-9ACD-E6189EE53996}" type="datetimeFigureOut">
              <a:rPr lang="de-DE" smtClean="0"/>
              <a:t>19.08.2022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AF8B-34FC-49A0-8403-DF79036F4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252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DC91-7C1A-46E0-9ACD-E6189EE53996}" type="datetimeFigureOut">
              <a:rPr lang="de-DE" smtClean="0"/>
              <a:t>19.08.2022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AF8B-34FC-49A0-8403-DF79036F4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775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DC91-7C1A-46E0-9ACD-E6189EE53996}" type="datetimeFigureOut">
              <a:rPr lang="de-DE" smtClean="0"/>
              <a:t>19.08.2022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AF8B-34FC-49A0-8403-DF79036F4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62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DC91-7C1A-46E0-9ACD-E6189EE53996}" type="datetimeFigureOut">
              <a:rPr lang="de-DE" smtClean="0"/>
              <a:t>19.08.2022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AF8B-34FC-49A0-8403-DF79036F4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475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DC91-7C1A-46E0-9ACD-E6189EE53996}" type="datetimeFigureOut">
              <a:rPr lang="de-DE" smtClean="0"/>
              <a:t>19.08.2022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AF8B-34FC-49A0-8403-DF79036F4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2928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FDC91-7C1A-46E0-9ACD-E6189EE53996}" type="datetimeFigureOut">
              <a:rPr lang="de-DE" smtClean="0"/>
              <a:t>19.08.2022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4AF8B-34FC-49A0-8403-DF79036F4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7161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DC91-7C1A-46E0-9ACD-E6189EE53996}" type="datetimeFigureOut">
              <a:rPr lang="de-DE" smtClean="0"/>
              <a:t>19.08.2022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C4AF8B-34FC-49A0-8403-DF79036F4E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566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41706"/>
          </a:xfrm>
        </p:spPr>
        <p:txBody>
          <a:bodyPr/>
          <a:lstStyle/>
          <a:p>
            <a:r>
              <a:rPr lang="de-DE" dirty="0"/>
              <a:t>Umfrage 2022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Vorläufige</a:t>
            </a:r>
            <a:r>
              <a:rPr lang="en-US" dirty="0"/>
              <a:t> </a:t>
            </a:r>
            <a:r>
              <a:rPr lang="en-US" dirty="0" err="1"/>
              <a:t>Ergebnisse</a:t>
            </a:r>
            <a:r>
              <a:rPr lang="en-US" dirty="0"/>
              <a:t> (Stand: 19. August 2022)</a:t>
            </a:r>
          </a:p>
        </p:txBody>
      </p:sp>
      <p:pic>
        <p:nvPicPr>
          <p:cNvPr id="5" name="Grafik 4" descr="Ein Bild, das Text enthält.&#10;&#10;Automatisch generierte Beschreibung">
            <a:extLst>
              <a:ext uri="{FF2B5EF4-FFF2-40B4-BE49-F238E27FC236}">
                <a16:creationId xmlns:a16="http://schemas.microsoft.com/office/drawing/2014/main" id="{CDA966A7-76E9-3E35-0462-AB7973411A6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341" y="4429919"/>
            <a:ext cx="11463317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196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57793" cy="1325563"/>
          </a:xfrm>
        </p:spPr>
        <p:txBody>
          <a:bodyPr/>
          <a:lstStyle/>
          <a:p>
            <a:r>
              <a:rPr lang="de-DE" dirty="0"/>
              <a:t>Kriterien für die Zulassung einer Psychotherapie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5B32787-6727-659B-98D3-345FDE5F1B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err="1"/>
              <a:t>Originalfrage</a:t>
            </a:r>
            <a:r>
              <a:rPr lang="en-US" sz="3200" u="sng" dirty="0"/>
              <a:t>:</a:t>
            </a:r>
          </a:p>
          <a:p>
            <a:pPr marL="457200" lvl="1" indent="0">
              <a:buNone/>
            </a:pPr>
            <a:endParaRPr lang="en-US" sz="2800" dirty="0"/>
          </a:p>
          <a:p>
            <a:pPr marL="457200" lvl="1" indent="0">
              <a:buNone/>
            </a:pPr>
            <a:r>
              <a:rPr lang="en-US" sz="2800" dirty="0" err="1"/>
              <a:t>Welche</a:t>
            </a:r>
            <a:r>
              <a:rPr lang="en-US" sz="2800" dirty="0"/>
              <a:t> </a:t>
            </a:r>
            <a:r>
              <a:rPr lang="en-US" sz="2800" dirty="0" err="1"/>
              <a:t>Gesetze</a:t>
            </a:r>
            <a:r>
              <a:rPr lang="en-US" sz="2800" dirty="0"/>
              <a:t>/</a:t>
            </a:r>
            <a:r>
              <a:rPr lang="en-US" sz="2800" dirty="0" err="1"/>
              <a:t>Kriterien</a:t>
            </a:r>
            <a:r>
              <a:rPr lang="en-US" sz="2800" dirty="0"/>
              <a:t> </a:t>
            </a:r>
            <a:r>
              <a:rPr lang="en-US" sz="2800" dirty="0" err="1"/>
              <a:t>müssen</a:t>
            </a:r>
            <a:r>
              <a:rPr lang="en-US" sz="2800" dirty="0"/>
              <a:t> in </a:t>
            </a:r>
            <a:r>
              <a:rPr lang="en-US" sz="2800" dirty="0" err="1"/>
              <a:t>Ihrem</a:t>
            </a:r>
            <a:r>
              <a:rPr lang="en-US" sz="2800" dirty="0"/>
              <a:t> Land </a:t>
            </a:r>
            <a:r>
              <a:rPr lang="en-US" sz="2800" dirty="0" err="1"/>
              <a:t>erfüllt</a:t>
            </a:r>
            <a:r>
              <a:rPr lang="en-US" sz="2800" dirty="0"/>
              <a:t> </a:t>
            </a:r>
            <a:r>
              <a:rPr lang="en-US" sz="2800" dirty="0" err="1"/>
              <a:t>werden</a:t>
            </a:r>
            <a:r>
              <a:rPr lang="en-US" sz="2800" dirty="0"/>
              <a:t>, </a:t>
            </a:r>
            <a:r>
              <a:rPr lang="en-US" sz="2800" b="1" dirty="0" err="1"/>
              <a:t>damit</a:t>
            </a:r>
            <a:r>
              <a:rPr lang="en-US" sz="2800" b="1" dirty="0"/>
              <a:t> </a:t>
            </a:r>
            <a:r>
              <a:rPr lang="en-US" sz="2800" b="1" dirty="0" err="1"/>
              <a:t>eine</a:t>
            </a:r>
            <a:r>
              <a:rPr lang="en-US" sz="2800" b="1" dirty="0"/>
              <a:t> Psychotherapie </a:t>
            </a:r>
            <a:r>
              <a:rPr lang="en-US" sz="2800" b="1" dirty="0" err="1"/>
              <a:t>zugelassen</a:t>
            </a:r>
            <a:r>
              <a:rPr lang="en-US" sz="2800" b="1" dirty="0"/>
              <a:t> </a:t>
            </a:r>
            <a:r>
              <a:rPr lang="en-US" sz="2800" dirty="0" err="1"/>
              <a:t>wird</a:t>
            </a:r>
            <a:r>
              <a:rPr lang="en-US" sz="2800" dirty="0"/>
              <a:t>? Bitte </a:t>
            </a:r>
            <a:r>
              <a:rPr lang="en-US" sz="2800" dirty="0" err="1"/>
              <a:t>beschreiben</a:t>
            </a:r>
            <a:r>
              <a:rPr lang="en-US" sz="2800" dirty="0"/>
              <a:t> …</a:t>
            </a:r>
          </a:p>
        </p:txBody>
      </p:sp>
    </p:spTree>
    <p:extLst>
      <p:ext uri="{BB962C8B-B14F-4D97-AF65-F5344CB8AC3E}">
        <p14:creationId xmlns:p14="http://schemas.microsoft.com/office/powerpoint/2010/main" val="138579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908324" cy="1325563"/>
          </a:xfrm>
        </p:spPr>
        <p:txBody>
          <a:bodyPr/>
          <a:lstStyle/>
          <a:p>
            <a:r>
              <a:rPr lang="de-DE" dirty="0"/>
              <a:t>Kriterien für die Zulassung einer Psychotherapie</a:t>
            </a:r>
          </a:p>
        </p:txBody>
      </p:sp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9F54DBEB-61D9-621A-ED66-87AA9BB7DB1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0632288"/>
              </p:ext>
            </p:extLst>
          </p:nvPr>
        </p:nvGraphicFramePr>
        <p:xfrm>
          <a:off x="1010479" y="1468120"/>
          <a:ext cx="9848021" cy="493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547">
                  <a:extLst>
                    <a:ext uri="{9D8B030D-6E8A-4147-A177-3AD203B41FA5}">
                      <a16:colId xmlns:a16="http://schemas.microsoft.com/office/drawing/2014/main" val="4108240909"/>
                    </a:ext>
                  </a:extLst>
                </a:gridCol>
                <a:gridCol w="8787129">
                  <a:extLst>
                    <a:ext uri="{9D8B030D-6E8A-4147-A177-3AD203B41FA5}">
                      <a16:colId xmlns:a16="http://schemas.microsoft.com/office/drawing/2014/main" val="2298280290"/>
                    </a:ext>
                  </a:extLst>
                </a:gridCol>
                <a:gridCol w="554345">
                  <a:extLst>
                    <a:ext uri="{9D8B030D-6E8A-4147-A177-3AD203B41FA5}">
                      <a16:colId xmlns:a16="http://schemas.microsoft.com/office/drawing/2014/main" val="49142761"/>
                    </a:ext>
                  </a:extLst>
                </a:gridCol>
              </a:tblGrid>
              <a:tr h="447230">
                <a:tc gridSpan="2">
                  <a:txBody>
                    <a:bodyPr/>
                    <a:lstStyle/>
                    <a:p>
                      <a:r>
                        <a:rPr lang="de-DE" sz="2400" dirty="0"/>
                        <a:t>Kategorien der bisher analysierten Antworten*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r>
                        <a:rPr lang="de-DE" sz="2800" dirty="0"/>
                        <a:t>Kategories </a:t>
                      </a:r>
                      <a:r>
                        <a:rPr lang="de-DE" sz="2800" dirty="0" err="1"/>
                        <a:t>of</a:t>
                      </a:r>
                      <a:r>
                        <a:rPr lang="de-DE" sz="2800" dirty="0"/>
                        <a:t> </a:t>
                      </a:r>
                      <a:r>
                        <a:rPr lang="de-DE" sz="2800" dirty="0" err="1"/>
                        <a:t>responses</a:t>
                      </a:r>
                      <a:endParaRPr lang="de-DE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800" dirty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019638"/>
                  </a:ext>
                </a:extLst>
              </a:tr>
              <a:tr h="49445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dirty="0"/>
                        <a:t>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noProof="0"/>
                        <a:t>Es gibt keine spezifischen Kriterien für die Zulassung einer Psychotherapie.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050" b="1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395770"/>
                  </a:ext>
                </a:extLst>
              </a:tr>
              <a:tr h="7103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dirty="0"/>
                        <a:t>2.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noProof="0" dirty="0"/>
                        <a:t>Es gibt keine Zulassung für Psychotherapien bzw. einzelne Methoden, sondern der Psychotherapeut braucht eine Lizenz.</a:t>
                      </a:r>
                      <a:endParaRPr lang="de-DE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560959"/>
                  </a:ext>
                </a:extLst>
              </a:tr>
              <a:tr h="5821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dirty="0"/>
                        <a:t>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Es gibt keine Zulassung für einzelne Psychotherapiemethoden.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Ausbildungsinstitute werden zugelassen.</a:t>
                      </a:r>
                      <a:endParaRPr kumimoji="0" lang="de-DE" sz="105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1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dirty="0"/>
                        <a:t>4.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noProof="0" dirty="0"/>
                        <a:t>Psychotherapie wird ausschließlich durch (klinische) Psychologen praktiziert.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/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8600131"/>
                  </a:ext>
                </a:extLst>
              </a:tr>
              <a:tr h="45081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dirty="0"/>
                        <a:t>5.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noProof="0"/>
                        <a:t>Gestalttherapie ist </a:t>
                      </a:r>
                      <a:r>
                        <a:rPr lang="de-DE" sz="2000" b="1" noProof="0" dirty="0"/>
                        <a:t>nicht </a:t>
                      </a:r>
                      <a:r>
                        <a:rPr lang="de-DE" sz="2000" b="1" noProof="0" dirty="0" err="1"/>
                        <a:t>duch</a:t>
                      </a:r>
                      <a:r>
                        <a:rPr lang="de-DE" sz="2000" b="1" noProof="0" dirty="0"/>
                        <a:t> das nationale Gesundheitssystem abgedeckt.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724730"/>
                  </a:ext>
                </a:extLst>
              </a:tr>
              <a:tr h="67973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dirty="0"/>
                        <a:t>6</a:t>
                      </a:r>
                      <a:r>
                        <a:rPr lang="de-DE" sz="2000" b="1"/>
                        <a:t>.</a:t>
                      </a:r>
                      <a:endParaRPr lang="de-D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de-DE" sz="2000" b="1" noProof="0" dirty="0"/>
                        <a:t>Gestalttherapie ist nicht zugelassen, da sie nicht durch wissenschaftliche Evidenz belegt ist.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endParaRPr lang="de-DE" sz="105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0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085734"/>
                  </a:ext>
                </a:extLst>
              </a:tr>
              <a:tr h="447230">
                <a:tc gridSpan="3">
                  <a:txBody>
                    <a:bodyPr/>
                    <a:lstStyle/>
                    <a:p>
                      <a:pPr algn="r">
                        <a:lnSpc>
                          <a:spcPct val="100000"/>
                        </a:lnSpc>
                      </a:pPr>
                      <a:r>
                        <a:rPr lang="de-DE" sz="2000" b="0" dirty="0"/>
                        <a:t>*22% der Antworten sind noch nicht ausgewertet</a:t>
                      </a:r>
                      <a:r>
                        <a:rPr lang="de-DE" sz="2000" b="0" noProof="0" dirty="0"/>
                        <a:t>.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de-DE" sz="2000" b="0" noProof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de-DE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50313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87560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87B940-259A-E309-42D5-2C18809D9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925909" cy="1325563"/>
          </a:xfrm>
        </p:spPr>
        <p:txBody>
          <a:bodyPr/>
          <a:lstStyle/>
          <a:p>
            <a:r>
              <a:rPr lang="de-DE" dirty="0"/>
              <a:t>Kriterien für die Zulassung einer Psychotherapie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6A0764-133B-D746-7513-E0AA3CE3D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de-DE" sz="4000" b="1" dirty="0"/>
              <a:t>85%</a:t>
            </a:r>
            <a:r>
              <a:rPr lang="de-DE" sz="4000" dirty="0"/>
              <a:t> der bisher ausgewerteten Antworten sagen aus, </a:t>
            </a:r>
            <a:r>
              <a:rPr lang="de-DE" sz="4000" b="1" dirty="0"/>
              <a:t>dass die Zulassung von Psychotherapeuten </a:t>
            </a:r>
            <a:r>
              <a:rPr lang="de-DE" sz="4000" dirty="0"/>
              <a:t>in ihrem Land </a:t>
            </a:r>
            <a:r>
              <a:rPr lang="de-DE" sz="4000" b="1" dirty="0"/>
              <a:t>nicht von der jeweiligen Methode der Psychotherapie abhängt</a:t>
            </a:r>
            <a:r>
              <a:rPr lang="de-DE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8305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03C7E-D646-349C-448F-8DDFD1AA19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 nach der (Bedeutung der) Forschung</a:t>
            </a:r>
          </a:p>
        </p:txBody>
      </p:sp>
    </p:spTree>
    <p:extLst>
      <p:ext uri="{BB962C8B-B14F-4D97-AF65-F5344CB8AC3E}">
        <p14:creationId xmlns:p14="http://schemas.microsoft.com/office/powerpoint/2010/main" val="873437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81A2B14-FD0D-D7E7-6622-FDBF9150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Bedeutung der Forschung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692A6A7-89E2-050C-DE7F-9BB5EF0918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500" u="sng" dirty="0" err="1"/>
              <a:t>Originalfrage</a:t>
            </a:r>
            <a:r>
              <a:rPr lang="en-US" sz="3500" u="sng" dirty="0"/>
              <a:t>:</a:t>
            </a:r>
          </a:p>
          <a:p>
            <a:pPr marL="447675" indent="0">
              <a:buNone/>
            </a:pPr>
            <a:endParaRPr lang="en-US" sz="3000" b="1" dirty="0"/>
          </a:p>
          <a:p>
            <a:pPr marL="447675" indent="0">
              <a:lnSpc>
                <a:spcPct val="100000"/>
              </a:lnSpc>
              <a:buNone/>
            </a:pPr>
            <a:r>
              <a:rPr lang="de-DE" sz="3000" dirty="0"/>
              <a:t>Sehen Sie persönlich die Notwendigkeit eines internationalen Ansatzes für eine Forschung mit dem Ziel, die staatliche Anerkennung der Gestalttherapie zu erreichen?</a:t>
            </a:r>
          </a:p>
          <a:p>
            <a:pPr marL="447675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Etwas</a:t>
            </a:r>
            <a:r>
              <a:rPr lang="en-US" dirty="0"/>
              <a:t> </a:t>
            </a:r>
            <a:r>
              <a:rPr lang="en-US" dirty="0" err="1"/>
              <a:t>mehr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die </a:t>
            </a:r>
            <a:r>
              <a:rPr lang="en-US" dirty="0" err="1"/>
              <a:t>Hälfte</a:t>
            </a:r>
            <a:r>
              <a:rPr lang="en-US" dirty="0"/>
              <a:t> </a:t>
            </a:r>
            <a:r>
              <a:rPr lang="en-US" dirty="0" err="1"/>
              <a:t>aller</a:t>
            </a:r>
            <a:r>
              <a:rPr lang="en-US" dirty="0"/>
              <a:t> </a:t>
            </a:r>
            <a:r>
              <a:rPr lang="en-US" dirty="0" err="1"/>
              <a:t>Beantworter</a:t>
            </a:r>
            <a:r>
              <a:rPr lang="en-US" dirty="0"/>
              <a:t> hat </a:t>
            </a:r>
            <a:r>
              <a:rPr lang="en-US" dirty="0" err="1"/>
              <a:t>diese</a:t>
            </a:r>
            <a:r>
              <a:rPr lang="en-US" dirty="0"/>
              <a:t> </a:t>
            </a:r>
            <a:r>
              <a:rPr lang="en-US" dirty="0" err="1"/>
              <a:t>Frage</a:t>
            </a:r>
            <a:r>
              <a:rPr lang="en-US" dirty="0"/>
              <a:t> </a:t>
            </a:r>
            <a:r>
              <a:rPr lang="en-US" dirty="0" err="1"/>
              <a:t>beantwortet</a:t>
            </a:r>
            <a:r>
              <a:rPr lang="en-US" dirty="0"/>
              <a:t>:</a:t>
            </a:r>
          </a:p>
          <a:p>
            <a:pPr marL="452438" indent="-277813"/>
            <a:r>
              <a:rPr lang="en-US" dirty="0"/>
              <a:t>21 von 38 </a:t>
            </a:r>
            <a:r>
              <a:rPr lang="en-US" dirty="0" err="1"/>
              <a:t>Antworten</a:t>
            </a:r>
            <a:r>
              <a:rPr lang="en-US" dirty="0"/>
              <a:t> </a:t>
            </a:r>
            <a:r>
              <a:rPr lang="en-US" dirty="0" err="1"/>
              <a:t>insgesamt</a:t>
            </a:r>
            <a:endParaRPr lang="en-US" dirty="0"/>
          </a:p>
          <a:p>
            <a:pPr marL="452438" indent="-277813"/>
            <a:r>
              <a:rPr lang="en-US" dirty="0"/>
              <a:t>21 von 25 </a:t>
            </a:r>
            <a:r>
              <a:rPr lang="en-US" dirty="0" err="1"/>
              <a:t>Antworten</a:t>
            </a:r>
            <a:r>
              <a:rPr lang="en-US" dirty="0"/>
              <a:t> </a:t>
            </a:r>
            <a:r>
              <a:rPr lang="en-US" dirty="0" err="1"/>
              <a:t>aus</a:t>
            </a:r>
            <a:r>
              <a:rPr lang="en-US" dirty="0"/>
              <a:t> den </a:t>
            </a:r>
            <a:r>
              <a:rPr lang="en-US" dirty="0" err="1"/>
              <a:t>Ländern</a:t>
            </a:r>
            <a:endParaRPr lang="en-US" dirty="0"/>
          </a:p>
          <a:p>
            <a:pPr indent="-53975">
              <a:buFont typeface="Wingdings" panose="05000000000000000000" pitchFamily="2" charset="2"/>
              <a:buChar char="ü"/>
            </a:pPr>
            <a:r>
              <a:rPr lang="en-US" b="1" dirty="0"/>
              <a:t> 16 </a:t>
            </a:r>
            <a:r>
              <a:rPr lang="en-US" b="1" dirty="0" err="1"/>
              <a:t>Antworten</a:t>
            </a:r>
            <a:r>
              <a:rPr lang="en-US" b="1" dirty="0"/>
              <a:t> </a:t>
            </a:r>
            <a:r>
              <a:rPr lang="en-US" b="1" dirty="0" err="1"/>
              <a:t>mit</a:t>
            </a:r>
            <a:r>
              <a:rPr lang="en-US" b="1" dirty="0"/>
              <a:t> Ja </a:t>
            </a:r>
            <a:r>
              <a:rPr lang="en-US" dirty="0"/>
              <a:t>(5 </a:t>
            </a:r>
            <a:r>
              <a:rPr lang="en-US" dirty="0" err="1"/>
              <a:t>mit</a:t>
            </a:r>
            <a:r>
              <a:rPr lang="en-US" dirty="0"/>
              <a:t> </a:t>
            </a:r>
            <a:r>
              <a:rPr lang="en-US" dirty="0" err="1"/>
              <a:t>Nein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81448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81A2B14-FD0D-D7E7-6622-FDBF9150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Beispielantworten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692A6A7-89E2-050C-DE7F-9BB5EF091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„Ich sehe die Notwendigkeit von internationalen Forschungsanstrengungen vor allem, um die wissenschaftliche Basis der Gestalttherapie zu verbreitern. Dies würde der gesamten Gestalt-Community helfen.“</a:t>
            </a:r>
            <a:endParaRPr lang="en-US" dirty="0"/>
          </a:p>
          <a:p>
            <a:pPr marL="0" indent="0">
              <a:buNone/>
            </a:pPr>
            <a:r>
              <a:rPr lang="en-US" i="1" dirty="0"/>
              <a:t>Schweiz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de-DE" dirty="0"/>
              <a:t>„Ja, ein internationales Forschungsnetzwerk in der Gestalttherapie ist von großer Bedeutung für die Erlangung und Aufrechterhaltung der staatlichen Anerkennung der Gestalttherapie.“</a:t>
            </a:r>
            <a:endParaRPr lang="en-US" dirty="0"/>
          </a:p>
          <a:p>
            <a:pPr marL="0" indent="0">
              <a:buNone/>
            </a:pPr>
            <a:r>
              <a:rPr lang="en-US" i="1" dirty="0" err="1"/>
              <a:t>Rumänien</a:t>
            </a:r>
            <a:endParaRPr lang="en-US" i="1" dirty="0"/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7582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81A2B14-FD0D-D7E7-6622-FDBF9150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Beispielantworten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692A6A7-89E2-050C-DE7F-9BB5EF091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48308" cy="466725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e-DE" sz="3000" dirty="0"/>
              <a:t>„Wenn Gestalttherapie im 'Westen' verschwindet, dann wird sie wahrscheinlich auch die nächste Erhöhung der Standards innerhalb der [Chinesischen Psychologischen Gesellschaft] oder die neuen Vorschriften des Gesundheitsministeriums nicht überleben.“</a:t>
            </a:r>
            <a:endParaRPr lang="en-US" sz="3000" dirty="0"/>
          </a:p>
          <a:p>
            <a:pPr marL="0" indent="0">
              <a:buNone/>
            </a:pPr>
            <a:r>
              <a:rPr lang="en-US" i="1" dirty="0"/>
              <a:t>China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de-DE" dirty="0"/>
              <a:t>„Für eine bessere Anerkennung mexikanischer Fachkräfte im Ausland, ja. (...)“</a:t>
            </a:r>
          </a:p>
          <a:p>
            <a:pPr marL="0" indent="0">
              <a:buNone/>
            </a:pPr>
            <a:r>
              <a:rPr lang="en-US" i="1" dirty="0" err="1"/>
              <a:t>Mexiko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de-DE" sz="280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„Ja!!!!“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i="1" dirty="0" err="1"/>
              <a:t>Kroatien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17711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87B940-259A-E309-42D5-2C18809D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Ja, Forschung ist wichtig!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16A0764-133B-D746-7513-E0AA3CE3D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buFont typeface="Wingdings" panose="05000000000000000000" pitchFamily="2" charset="2"/>
              <a:buChar char="Ø"/>
            </a:pPr>
            <a:r>
              <a:rPr lang="en-US" sz="5200" dirty="0"/>
              <a:t>Die </a:t>
            </a:r>
            <a:r>
              <a:rPr lang="en-US" sz="5200" dirty="0" err="1"/>
              <a:t>Antworten</a:t>
            </a:r>
            <a:r>
              <a:rPr lang="en-US" sz="5200" dirty="0"/>
              <a:t> der </a:t>
            </a:r>
            <a:r>
              <a:rPr lang="en-US" sz="5200" dirty="0" err="1"/>
              <a:t>Umfrage</a:t>
            </a:r>
            <a:r>
              <a:rPr lang="en-US" sz="5200" dirty="0"/>
              <a:t> </a:t>
            </a:r>
            <a:r>
              <a:rPr lang="en-US" sz="5200" dirty="0" err="1"/>
              <a:t>unterstreichen</a:t>
            </a:r>
            <a:r>
              <a:rPr lang="en-US" sz="5200" dirty="0"/>
              <a:t> die </a:t>
            </a:r>
            <a:r>
              <a:rPr lang="en-US" sz="5200" dirty="0" err="1"/>
              <a:t>Bedeutung</a:t>
            </a:r>
            <a:r>
              <a:rPr lang="en-US" sz="5200" dirty="0"/>
              <a:t> der </a:t>
            </a:r>
            <a:r>
              <a:rPr lang="en-US" sz="5200" dirty="0" err="1"/>
              <a:t>Forschung</a:t>
            </a:r>
            <a:r>
              <a:rPr lang="en-US" sz="5200" dirty="0"/>
              <a:t> …</a:t>
            </a:r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500" dirty="0"/>
              <a:t>… </a:t>
            </a:r>
            <a:r>
              <a:rPr lang="en-US" sz="4100" dirty="0"/>
              <a:t>für die </a:t>
            </a:r>
            <a:r>
              <a:rPr lang="en-US" sz="4100" dirty="0" err="1"/>
              <a:t>gesamte</a:t>
            </a:r>
            <a:r>
              <a:rPr lang="en-US" sz="4100" dirty="0"/>
              <a:t> Gestalt-Community</a:t>
            </a:r>
          </a:p>
          <a:p>
            <a:pPr marL="0" indent="0">
              <a:buNone/>
            </a:pPr>
            <a:r>
              <a:rPr lang="en-US" sz="4100" dirty="0"/>
              <a:t>… für das </a:t>
            </a:r>
            <a:r>
              <a:rPr lang="en-US" sz="4100" dirty="0" err="1"/>
              <a:t>Überleben</a:t>
            </a:r>
            <a:r>
              <a:rPr lang="en-US" sz="4100" dirty="0"/>
              <a:t> der </a:t>
            </a:r>
            <a:r>
              <a:rPr lang="en-US" sz="4100" dirty="0" err="1"/>
              <a:t>Gestalttherapie</a:t>
            </a:r>
            <a:r>
              <a:rPr lang="en-US" sz="4100" dirty="0"/>
              <a:t> und</a:t>
            </a:r>
          </a:p>
          <a:p>
            <a:pPr marL="360363" indent="-360363">
              <a:buNone/>
            </a:pPr>
            <a:r>
              <a:rPr lang="en-US" sz="4100" dirty="0"/>
              <a:t>… für die </a:t>
            </a:r>
            <a:r>
              <a:rPr lang="en-US" sz="4100" dirty="0" err="1"/>
              <a:t>Anerkennung</a:t>
            </a:r>
            <a:r>
              <a:rPr lang="en-US" sz="4100" dirty="0"/>
              <a:t> der </a:t>
            </a:r>
            <a:r>
              <a:rPr lang="en-US" sz="4100" dirty="0" err="1"/>
              <a:t>einzelnen</a:t>
            </a:r>
            <a:r>
              <a:rPr lang="en-US" sz="4100" dirty="0"/>
              <a:t> </a:t>
            </a:r>
            <a:r>
              <a:rPr lang="en-US" sz="4100" dirty="0" err="1"/>
              <a:t>Gestalttherapeuten</a:t>
            </a:r>
            <a:r>
              <a:rPr lang="en-US" sz="4100" dirty="0"/>
              <a:t> in </a:t>
            </a:r>
            <a:r>
              <a:rPr lang="en-US" sz="4100" dirty="0" err="1"/>
              <a:t>ihrem</a:t>
            </a:r>
            <a:r>
              <a:rPr lang="en-US" sz="4100" dirty="0"/>
              <a:t> Land und </a:t>
            </a:r>
            <a:r>
              <a:rPr lang="en-US" sz="4100" dirty="0" err="1"/>
              <a:t>im</a:t>
            </a:r>
            <a:r>
              <a:rPr lang="en-US" sz="4100" dirty="0"/>
              <a:t> </a:t>
            </a:r>
            <a:r>
              <a:rPr lang="en-US" sz="4100" dirty="0" err="1"/>
              <a:t>Ausland</a:t>
            </a:r>
            <a:r>
              <a:rPr lang="en-US" sz="4100" dirty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76800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Zusammenfassung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31213"/>
          </a:xfrm>
        </p:spPr>
        <p:txBody>
          <a:bodyPr>
            <a:normAutofit/>
          </a:bodyPr>
          <a:lstStyle/>
          <a:p>
            <a:r>
              <a:rPr lang="en-US" dirty="0"/>
              <a:t>Die </a:t>
            </a:r>
            <a:r>
              <a:rPr lang="en-US" dirty="0" err="1"/>
              <a:t>Umfrage</a:t>
            </a:r>
            <a:r>
              <a:rPr lang="en-US" dirty="0"/>
              <a:t> </a:t>
            </a:r>
            <a:r>
              <a:rPr lang="en-US" dirty="0" err="1"/>
              <a:t>wurde</a:t>
            </a:r>
            <a:r>
              <a:rPr lang="en-US" dirty="0"/>
              <a:t> an ca. 180 </a:t>
            </a:r>
            <a:r>
              <a:rPr lang="en-US" dirty="0" err="1"/>
              <a:t>Empfänger</a:t>
            </a:r>
            <a:r>
              <a:rPr lang="en-US" dirty="0"/>
              <a:t> </a:t>
            </a:r>
            <a:r>
              <a:rPr lang="en-US" dirty="0" err="1"/>
              <a:t>weltweit</a:t>
            </a:r>
            <a:r>
              <a:rPr lang="en-US" dirty="0"/>
              <a:t> </a:t>
            </a:r>
            <a:r>
              <a:rPr lang="en-US" dirty="0" err="1"/>
              <a:t>geschickt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Einzelpersonen</a:t>
            </a:r>
            <a:r>
              <a:rPr lang="en-US" dirty="0"/>
              <a:t>, Institute und </a:t>
            </a:r>
            <a:r>
              <a:rPr lang="en-US" dirty="0" err="1"/>
              <a:t>Organisationen</a:t>
            </a:r>
            <a:r>
              <a:rPr lang="en-US" dirty="0"/>
              <a:t>)</a:t>
            </a:r>
          </a:p>
          <a:p>
            <a:r>
              <a:rPr lang="en-US" dirty="0"/>
              <a:t>38 </a:t>
            </a:r>
            <a:r>
              <a:rPr lang="en-US" dirty="0" err="1"/>
              <a:t>verwertbare</a:t>
            </a:r>
            <a:r>
              <a:rPr lang="en-US" dirty="0"/>
              <a:t> </a:t>
            </a:r>
            <a:r>
              <a:rPr lang="en-US" dirty="0" err="1"/>
              <a:t>Antworten</a:t>
            </a:r>
            <a:r>
              <a:rPr lang="en-US" dirty="0"/>
              <a:t> …</a:t>
            </a:r>
          </a:p>
          <a:p>
            <a:r>
              <a:rPr lang="en-US" dirty="0"/>
              <a:t>… </a:t>
            </a:r>
            <a:r>
              <a:rPr lang="en-US" dirty="0" err="1"/>
              <a:t>aus</a:t>
            </a:r>
            <a:r>
              <a:rPr lang="en-US" dirty="0"/>
              <a:t> 25 </a:t>
            </a:r>
            <a:r>
              <a:rPr lang="en-US" dirty="0" err="1"/>
              <a:t>Ländern</a:t>
            </a:r>
            <a:endParaRPr lang="en-US" dirty="0"/>
          </a:p>
          <a:p>
            <a:r>
              <a:rPr lang="en-US" dirty="0"/>
              <a:t>19 </a:t>
            </a:r>
            <a:r>
              <a:rPr lang="en-US" dirty="0" err="1"/>
              <a:t>Fragen</a:t>
            </a:r>
            <a:r>
              <a:rPr lang="en-US" dirty="0"/>
              <a:t> (Multiple Choice und </a:t>
            </a:r>
            <a:r>
              <a:rPr lang="en-US" dirty="0" err="1"/>
              <a:t>offene</a:t>
            </a:r>
            <a:r>
              <a:rPr lang="en-US" dirty="0"/>
              <a:t> </a:t>
            </a:r>
            <a:r>
              <a:rPr lang="en-US" dirty="0" err="1"/>
              <a:t>Fragen</a:t>
            </a:r>
            <a:r>
              <a:rPr lang="en-US" dirty="0"/>
              <a:t>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3600" dirty="0" err="1"/>
              <a:t>Wir</a:t>
            </a:r>
            <a:r>
              <a:rPr lang="en-US" sz="3600" dirty="0"/>
              <a:t> </a:t>
            </a:r>
            <a:r>
              <a:rPr lang="en-US" sz="3600" dirty="0" err="1"/>
              <a:t>haben</a:t>
            </a:r>
            <a:r>
              <a:rPr lang="en-US" sz="3600" dirty="0"/>
              <a:t> </a:t>
            </a:r>
            <a:r>
              <a:rPr lang="en-US" sz="3600" dirty="0" err="1"/>
              <a:t>viele</a:t>
            </a:r>
            <a:r>
              <a:rPr lang="en-US" sz="3600" dirty="0"/>
              <a:t> </a:t>
            </a:r>
            <a:r>
              <a:rPr lang="en-US" sz="3600" dirty="0" err="1"/>
              <a:t>sehr</a:t>
            </a:r>
            <a:r>
              <a:rPr lang="en-US" sz="3600" dirty="0"/>
              <a:t> </a:t>
            </a:r>
            <a:r>
              <a:rPr lang="en-US" sz="3600" dirty="0" err="1"/>
              <a:t>aufschlussreiche</a:t>
            </a:r>
            <a:r>
              <a:rPr lang="en-US" sz="3600" dirty="0"/>
              <a:t> </a:t>
            </a:r>
            <a:r>
              <a:rPr lang="en-US" sz="3600" dirty="0" err="1"/>
              <a:t>Antworten</a:t>
            </a:r>
            <a:r>
              <a:rPr lang="en-US" sz="3600" dirty="0"/>
              <a:t> </a:t>
            </a:r>
            <a:r>
              <a:rPr lang="en-US" sz="3600" dirty="0" err="1"/>
              <a:t>zur</a:t>
            </a:r>
            <a:r>
              <a:rPr lang="en-US" sz="3600" dirty="0"/>
              <a:t> Situation in den </a:t>
            </a:r>
            <a:r>
              <a:rPr lang="en-US" sz="3600" dirty="0" err="1"/>
              <a:t>einzelnen</a:t>
            </a:r>
            <a:r>
              <a:rPr lang="en-US" sz="3600" dirty="0"/>
              <a:t> </a:t>
            </a:r>
            <a:r>
              <a:rPr lang="en-US" sz="3600" dirty="0" err="1"/>
              <a:t>Ländern</a:t>
            </a:r>
            <a:r>
              <a:rPr lang="en-US" sz="3600" dirty="0"/>
              <a:t> </a:t>
            </a:r>
            <a:r>
              <a:rPr lang="en-US" sz="3600" dirty="0" err="1"/>
              <a:t>bekommen</a:t>
            </a:r>
            <a:r>
              <a:rPr lang="en-US" sz="3600" dirty="0"/>
              <a:t> und </a:t>
            </a:r>
            <a:r>
              <a:rPr lang="en-US" sz="3600" dirty="0" err="1"/>
              <a:t>bedanken</a:t>
            </a:r>
            <a:r>
              <a:rPr lang="en-US" sz="3600" dirty="0"/>
              <a:t> </a:t>
            </a:r>
            <a:r>
              <a:rPr lang="en-US" sz="3600" dirty="0" err="1"/>
              <a:t>uns</a:t>
            </a:r>
            <a:r>
              <a:rPr lang="en-US" sz="3600" dirty="0"/>
              <a:t> von Herzen </a:t>
            </a:r>
            <a:r>
              <a:rPr lang="en-US" sz="3600" dirty="0" err="1"/>
              <a:t>dafür</a:t>
            </a:r>
            <a:r>
              <a:rPr lang="en-US" sz="3600" dirty="0"/>
              <a:t>!!!!</a:t>
            </a:r>
          </a:p>
        </p:txBody>
      </p:sp>
    </p:spTree>
    <p:extLst>
      <p:ext uri="{BB962C8B-B14F-4D97-AF65-F5344CB8AC3E}">
        <p14:creationId xmlns:p14="http://schemas.microsoft.com/office/powerpoint/2010/main" val="2418782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81A2B14-FD0D-D7E7-6622-FDBF9150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Antworten aus 25 Ländern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692A6A7-89E2-050C-DE7F-9BB5EF091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648308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/>
              <a:t>Australien, Belgien, China, Frankreich, Indien, Italien, Japan, Kroatien, Libanon, Malaysia, Mexiko, Österreich, Polen, Portugal, Rumänien, Russische Föderation, Schweden, Schweiz, Serbien, Slowenien, Spanien, Tschechische Republik, Ungarn, Vereinigtes Königreich, USA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Die Umfrage läuft noch (z. B. in Südamerika/spanischer Raum)</a:t>
            </a:r>
          </a:p>
        </p:txBody>
      </p:sp>
    </p:spTree>
    <p:extLst>
      <p:ext uri="{BB962C8B-B14F-4D97-AF65-F5344CB8AC3E}">
        <p14:creationId xmlns:p14="http://schemas.microsoft.com/office/powerpoint/2010/main" val="166614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C160EB0-EAE5-80AC-DAB9-99AF25D7B8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961534"/>
            <a:ext cx="10376296" cy="5821052"/>
          </a:xfrm>
          <a:prstGeom prst="rect">
            <a:avLst/>
          </a:prstGeom>
        </p:spPr>
      </p:pic>
      <p:sp>
        <p:nvSpPr>
          <p:cNvPr id="4" name="Titel 3">
            <a:extLst>
              <a:ext uri="{FF2B5EF4-FFF2-40B4-BE49-F238E27FC236}">
                <a16:creationId xmlns:a16="http://schemas.microsoft.com/office/drawing/2014/main" id="{981A2B14-FD0D-D7E7-6622-FDBF9150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Antworten aus 25 Ländern</a:t>
            </a:r>
          </a:p>
        </p:txBody>
      </p:sp>
    </p:spTree>
    <p:extLst>
      <p:ext uri="{BB962C8B-B14F-4D97-AF65-F5344CB8AC3E}">
        <p14:creationId xmlns:p14="http://schemas.microsoft.com/office/powerpoint/2010/main" val="3171912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81A2B14-FD0D-D7E7-6622-FDBF9150F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Antworten aus 25 Ländern</a:t>
            </a:r>
          </a:p>
        </p:txBody>
      </p:sp>
      <p:pic>
        <p:nvPicPr>
          <p:cNvPr id="2" name="Grafik 1" descr="Ein Bild, das Karte enthält.&#10;&#10;Automatisch generierte Beschreibung">
            <a:extLst>
              <a:ext uri="{FF2B5EF4-FFF2-40B4-BE49-F238E27FC236}">
                <a16:creationId xmlns:a16="http://schemas.microsoft.com/office/drawing/2014/main" id="{D4EDE33A-DEED-303B-F025-9A54000A1AA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582220"/>
            <a:ext cx="9672687" cy="491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322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Unter anderem haben wir gefragt …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ob</a:t>
            </a:r>
            <a:r>
              <a:rPr lang="en-US" dirty="0"/>
              <a:t> </a:t>
            </a:r>
            <a:r>
              <a:rPr lang="en-US" dirty="0" err="1"/>
              <a:t>Gestalttherapie</a:t>
            </a:r>
            <a:r>
              <a:rPr lang="en-US" dirty="0"/>
              <a:t> in dem </a:t>
            </a:r>
            <a:r>
              <a:rPr lang="en-US" dirty="0" err="1"/>
              <a:t>jeweiligen</a:t>
            </a:r>
            <a:r>
              <a:rPr lang="en-US" dirty="0"/>
              <a:t> Land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evidenzbasiert</a:t>
            </a:r>
            <a:r>
              <a:rPr lang="en-US" dirty="0"/>
              <a:t> gilt </a:t>
            </a:r>
          </a:p>
          <a:p>
            <a:r>
              <a:rPr lang="en-US" dirty="0" err="1"/>
              <a:t>wenn</a:t>
            </a:r>
            <a:r>
              <a:rPr lang="en-US" dirty="0"/>
              <a:t> ja, </a:t>
            </a:r>
            <a:r>
              <a:rPr lang="en-US" dirty="0" err="1"/>
              <a:t>welche</a:t>
            </a:r>
            <a:r>
              <a:rPr lang="en-US" dirty="0"/>
              <a:t> </a:t>
            </a:r>
            <a:r>
              <a:rPr lang="en-US" dirty="0" err="1"/>
              <a:t>Evidenz</a:t>
            </a:r>
            <a:r>
              <a:rPr lang="en-US" dirty="0"/>
              <a:t> </a:t>
            </a:r>
            <a:r>
              <a:rPr lang="en-US" dirty="0" err="1"/>
              <a:t>vorliegt</a:t>
            </a:r>
            <a:endParaRPr lang="en-US" dirty="0"/>
          </a:p>
          <a:p>
            <a:r>
              <a:rPr lang="en-US" dirty="0" err="1"/>
              <a:t>welche</a:t>
            </a:r>
            <a:r>
              <a:rPr lang="en-US" dirty="0"/>
              <a:t> </a:t>
            </a:r>
            <a:r>
              <a:rPr lang="en-US" dirty="0" err="1"/>
              <a:t>Bestimmungen</a:t>
            </a:r>
            <a:r>
              <a:rPr lang="en-US" dirty="0"/>
              <a:t> </a:t>
            </a:r>
            <a:r>
              <a:rPr lang="en-US" dirty="0" err="1"/>
              <a:t>oder</a:t>
            </a:r>
            <a:r>
              <a:rPr lang="en-US" dirty="0"/>
              <a:t> </a:t>
            </a:r>
            <a:r>
              <a:rPr lang="en-US" dirty="0" err="1"/>
              <a:t>Kriterien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Psychotherapieform</a:t>
            </a:r>
            <a:r>
              <a:rPr lang="en-US" dirty="0"/>
              <a:t> </a:t>
            </a:r>
            <a:r>
              <a:rPr lang="en-US" dirty="0" err="1"/>
              <a:t>erfüllen</a:t>
            </a:r>
            <a:r>
              <a:rPr lang="en-US" dirty="0"/>
              <a:t> muss, um </a:t>
            </a:r>
            <a:r>
              <a:rPr lang="en-US" dirty="0" err="1"/>
              <a:t>zugelassen</a:t>
            </a:r>
            <a:r>
              <a:rPr lang="en-US" dirty="0"/>
              <a:t> </a:t>
            </a:r>
            <a:r>
              <a:rPr lang="en-US" dirty="0" err="1"/>
              <a:t>zu</a:t>
            </a:r>
            <a:r>
              <a:rPr lang="en-US" dirty="0"/>
              <a:t> </a:t>
            </a:r>
            <a:r>
              <a:rPr lang="en-US" dirty="0" err="1"/>
              <a:t>werden</a:t>
            </a:r>
            <a:endParaRPr lang="en-US" dirty="0"/>
          </a:p>
          <a:p>
            <a:r>
              <a:rPr lang="en-US" dirty="0" err="1"/>
              <a:t>ob</a:t>
            </a:r>
            <a:r>
              <a:rPr lang="en-US" dirty="0"/>
              <a:t> der </a:t>
            </a:r>
            <a:r>
              <a:rPr lang="en-US" dirty="0" err="1"/>
              <a:t>Bedarf</a:t>
            </a:r>
            <a:r>
              <a:rPr lang="en-US" dirty="0"/>
              <a:t> für </a:t>
            </a:r>
            <a:r>
              <a:rPr lang="en-US" dirty="0" err="1"/>
              <a:t>wissenschaftliche</a:t>
            </a:r>
            <a:r>
              <a:rPr lang="en-US" dirty="0"/>
              <a:t> </a:t>
            </a:r>
            <a:r>
              <a:rPr lang="en-US" dirty="0" err="1"/>
              <a:t>Forschung</a:t>
            </a:r>
            <a:r>
              <a:rPr lang="en-US" dirty="0"/>
              <a:t> </a:t>
            </a:r>
            <a:r>
              <a:rPr lang="en-US" dirty="0" err="1"/>
              <a:t>gesehen</a:t>
            </a:r>
            <a:r>
              <a:rPr lang="en-US" dirty="0"/>
              <a:t> </a:t>
            </a:r>
            <a:r>
              <a:rPr lang="en-US" dirty="0" err="1"/>
              <a:t>wird</a:t>
            </a:r>
            <a:endParaRPr lang="en-US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86972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28CB3D-33EA-7055-200B-C102DC179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 nach der (Bedeutung der) Evidenz</a:t>
            </a:r>
          </a:p>
        </p:txBody>
      </p:sp>
    </p:spTree>
    <p:extLst>
      <p:ext uri="{BB962C8B-B14F-4D97-AF65-F5344CB8AC3E}">
        <p14:creationId xmlns:p14="http://schemas.microsoft.com/office/powerpoint/2010/main" val="2404209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Gestalttherapie: evidenzbasiert?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DACB87EE-1FD3-D7EA-73F7-1F8C038D383E}"/>
              </a:ext>
            </a:extLst>
          </p:cNvPr>
          <p:cNvSpPr txBox="1"/>
          <p:nvPr/>
        </p:nvSpPr>
        <p:spPr>
          <a:xfrm>
            <a:off x="1072662" y="5644662"/>
            <a:ext cx="9399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4. Gilt Gestalttherapie in Ihrem Land/Bundesstaat als evidenzbasiert bzw. ist GT zugelassen auf der</a:t>
            </a:r>
            <a:br>
              <a:rPr lang="de-DE" dirty="0"/>
            </a:br>
            <a:r>
              <a:rPr lang="de-DE" dirty="0"/>
              <a:t>Basis wissenschaftlicher Evidenz? 13 Ja (12 Länder), 25 Nein</a:t>
            </a:r>
          </a:p>
        </p:txBody>
      </p:sp>
      <p:pic>
        <p:nvPicPr>
          <p:cNvPr id="6" name="Inhaltsplatzhalter 7">
            <a:extLst>
              <a:ext uri="{FF2B5EF4-FFF2-40B4-BE49-F238E27FC236}">
                <a16:creationId xmlns:a16="http://schemas.microsoft.com/office/drawing/2014/main" id="{3781D9E1-A7E5-4980-77D7-CF12F1614F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465141"/>
            <a:ext cx="8678333" cy="400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5080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Gestalttherapie: evidenzbasiert?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F1CC33E-B200-8128-4ECC-ECCF76E2C8E1}"/>
              </a:ext>
            </a:extLst>
          </p:cNvPr>
          <p:cNvSpPr txBox="1"/>
          <p:nvPr/>
        </p:nvSpPr>
        <p:spPr>
          <a:xfrm>
            <a:off x="1063137" y="5644662"/>
            <a:ext cx="5373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4.a. Bitte spezifizieren Sie die wissenschaftliche Evidenz</a:t>
            </a:r>
          </a:p>
        </p:txBody>
      </p:sp>
      <p:pic>
        <p:nvPicPr>
          <p:cNvPr id="6" name="Inhaltsplatzhalter 6">
            <a:extLst>
              <a:ext uri="{FF2B5EF4-FFF2-40B4-BE49-F238E27FC236}">
                <a16:creationId xmlns:a16="http://schemas.microsoft.com/office/drawing/2014/main" id="{FC6A3CC8-D9CF-FBB1-147C-3BA463BDA9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029" y="1579440"/>
            <a:ext cx="9014372" cy="379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45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641</Words>
  <Application>Microsoft Office PowerPoint</Application>
  <PresentationFormat>Breitbild</PresentationFormat>
  <Paragraphs>85</Paragraphs>
  <Slides>17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Wingdings</vt:lpstr>
      <vt:lpstr>Office</vt:lpstr>
      <vt:lpstr>Umfrage 2022</vt:lpstr>
      <vt:lpstr>Zusammenfassung</vt:lpstr>
      <vt:lpstr>Antworten aus 25 Ländern</vt:lpstr>
      <vt:lpstr>Antworten aus 25 Ländern</vt:lpstr>
      <vt:lpstr>Antworten aus 25 Ländern</vt:lpstr>
      <vt:lpstr>Unter anderem haben wir gefragt …</vt:lpstr>
      <vt:lpstr>Frage nach der (Bedeutung der) Evidenz</vt:lpstr>
      <vt:lpstr>Gestalttherapie: evidenzbasiert?</vt:lpstr>
      <vt:lpstr>Gestalttherapie: evidenzbasiert?</vt:lpstr>
      <vt:lpstr>Kriterien für die Zulassung einer Psychotherapie</vt:lpstr>
      <vt:lpstr>Kriterien für die Zulassung einer Psychotherapie</vt:lpstr>
      <vt:lpstr>Kriterien für die Zulassung einer Psychotherapie</vt:lpstr>
      <vt:lpstr>Frage nach der (Bedeutung der) Forschung</vt:lpstr>
      <vt:lpstr>Bedeutung der Forschung</vt:lpstr>
      <vt:lpstr>Beispielantworten</vt:lpstr>
      <vt:lpstr>Beispielantworten</vt:lpstr>
      <vt:lpstr>Ja, Forschung ist wichtig!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 Open Gesatlt Germany 2022</dc:title>
  <dc:creator>Jessica Wolff</dc:creator>
  <cp:lastModifiedBy>Christopher Hess</cp:lastModifiedBy>
  <cp:revision>14</cp:revision>
  <dcterms:created xsi:type="dcterms:W3CDTF">2022-08-16T12:36:27Z</dcterms:created>
  <dcterms:modified xsi:type="dcterms:W3CDTF">2022-08-19T09:19:19Z</dcterms:modified>
</cp:coreProperties>
</file>